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2"/>
  </p:sldMasterIdLst>
  <p:notesMasterIdLst>
    <p:notesMasterId r:id="rId23"/>
  </p:notesMasterIdLst>
  <p:handoutMasterIdLst>
    <p:handoutMasterId r:id="rId24"/>
  </p:handoutMasterIdLst>
  <p:sldIdLst>
    <p:sldId id="256" r:id="rId3"/>
    <p:sldId id="271" r:id="rId4"/>
    <p:sldId id="274" r:id="rId5"/>
    <p:sldId id="275" r:id="rId6"/>
    <p:sldId id="276" r:id="rId7"/>
    <p:sldId id="277" r:id="rId8"/>
    <p:sldId id="295" r:id="rId9"/>
    <p:sldId id="301" r:id="rId10"/>
    <p:sldId id="297" r:id="rId11"/>
    <p:sldId id="258" r:id="rId12"/>
    <p:sldId id="282" r:id="rId13"/>
    <p:sldId id="283" r:id="rId14"/>
    <p:sldId id="284" r:id="rId15"/>
    <p:sldId id="302" r:id="rId16"/>
    <p:sldId id="291" r:id="rId17"/>
    <p:sldId id="288" r:id="rId18"/>
    <p:sldId id="289" r:id="rId19"/>
    <p:sldId id="290" r:id="rId20"/>
    <p:sldId id="267" r:id="rId21"/>
    <p:sldId id="313" r:id="rId22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164" autoAdjust="0"/>
    <p:restoredTop sz="94676" autoAdjust="0"/>
  </p:normalViewPr>
  <p:slideViewPr>
    <p:cSldViewPr>
      <p:cViewPr>
        <p:scale>
          <a:sx n="100" d="100"/>
          <a:sy n="100" d="100"/>
        </p:scale>
        <p:origin x="-1908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9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160520" cy="3657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9" y="1"/>
            <a:ext cx="4160520" cy="3657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300"/>
            </a:lvl1pPr>
          </a:lstStyle>
          <a:p>
            <a:fld id="{58BBB3D7-746B-4086-84E8-F3A31891F9A3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948171"/>
            <a:ext cx="4160520" cy="3657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9" y="6948171"/>
            <a:ext cx="4160520" cy="3657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300"/>
            </a:lvl1pPr>
          </a:lstStyle>
          <a:p>
            <a:fld id="{79EFB09D-1B35-4CB8-A9AE-A9DC74236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16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459" y="1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7688"/>
            <a:ext cx="3657600" cy="27447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121" y="3474720"/>
            <a:ext cx="7680960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948171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459" y="6948171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3594B53-0D60-40A0-BFC2-984431E7CFC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240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8D52A7-6961-4D0D-BF8E-F22A60058557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25F2E-3882-48A9-AACB-DB33B801096C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25F2E-3882-48A9-AACB-DB33B801096C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25F2E-3882-48A9-AACB-DB33B801096C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25F2E-3882-48A9-AACB-DB33B801096C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25F2E-3882-48A9-AACB-DB33B801096C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6DA0C7-952C-4790-9A3E-1070489B6629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075928-9F2E-4B84-A288-0B967BA211DB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A104B3-0A57-4742-B485-299EBA13A233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94BA75-B6E4-4A73-B1E8-364525150A2C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94BA75-B6E4-4A73-B1E8-364525150A2C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25F2E-3882-48A9-AACB-DB33B801096C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25F2E-3882-48A9-AACB-DB33B801096C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25F2E-3882-48A9-AACB-DB33B801096C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25F2E-3882-48A9-AACB-DB33B801096C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2057400"/>
          </a:xfrm>
        </p:spPr>
        <p:txBody>
          <a:bodyPr/>
          <a:lstStyle>
            <a:lvl1pPr algn="ctr">
              <a:defRPr smtClean="0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096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81000"/>
            <a:ext cx="6400800" cy="914400"/>
          </a:xfrm>
        </p:spPr>
        <p:txBody>
          <a:bodyPr/>
          <a:lstStyle>
            <a:lvl1pPr marL="0" indent="0" algn="ctr">
              <a:buFontTx/>
              <a:buNone/>
              <a:defRPr sz="2400" smtClean="0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8" grpId="0" autoUpdateAnimBg="0"/>
      <p:bldP spid="40969" grpId="0" build="p" autoUpdateAnimBg="0" advAuto="0">
        <p:tmplLst>
          <p:tmpl lvl="1">
            <p:tnLst>
              <p:par>
                <p:cTn presetID="9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6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096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2FC03-A594-4C35-8E51-FE8F992B4939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7B7239-82D3-4AEA-A1E2-3FBF8A0A162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5867400"/>
          </a:xfrm>
        </p:spPr>
        <p:txBody>
          <a:bodyPr vert="eaVert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5867400"/>
          </a:xfrm>
        </p:spPr>
        <p:txBody>
          <a:bodyPr vert="eaVert"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1E50B1-9D11-4E42-8681-A7C636B1D43A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3BECDB-55C0-4311-AD1E-8B08D68BF44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6781800" cy="10668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8229600" cy="22860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657600"/>
            <a:ext cx="8229600" cy="22860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E32618-4AE5-41CF-A1C7-81268002EEB9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5464D7-A24D-41B3-83A7-ABC0AE912C0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6781800" cy="10668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47244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219200"/>
            <a:ext cx="4038600" cy="47244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 dirty="0" smtClean="0"/>
              <a:t>Click icon to add clip art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5674E5-4237-4D02-9DE3-8F16FF706DE1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4D5829-3FF6-4592-82F5-7E4BE69CF65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450190-9F2F-42AF-982A-F97D2EEB0AE2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A9BC8D-FBDF-4D4C-9663-D407DFA0A60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4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B034A7-4CF0-465D-B24E-F980674E4D2F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48FD1D-7BA7-4C3E-A3D1-BAC5A75FCDC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724400"/>
          </a:xfrm>
        </p:spPr>
        <p:txBody>
          <a:bodyPr/>
          <a:lstStyle>
            <a:lvl1pPr>
              <a:defRPr sz="2800">
                <a:solidFill>
                  <a:schemeClr val="accent4"/>
                </a:solidFill>
              </a:defRPr>
            </a:lvl1pPr>
            <a:lvl2pPr>
              <a:defRPr sz="2400">
                <a:solidFill>
                  <a:schemeClr val="accent4"/>
                </a:solidFill>
              </a:defRPr>
            </a:lvl2pPr>
            <a:lvl3pPr>
              <a:defRPr sz="2000">
                <a:solidFill>
                  <a:schemeClr val="accent4"/>
                </a:solidFill>
              </a:defRPr>
            </a:lvl3pPr>
            <a:lvl4pPr>
              <a:defRPr sz="1800">
                <a:solidFill>
                  <a:schemeClr val="accent4"/>
                </a:solidFill>
              </a:defRPr>
            </a:lvl4pPr>
            <a:lvl5pPr>
              <a:defRPr sz="1800">
                <a:solidFill>
                  <a:schemeClr val="accent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724400"/>
          </a:xfrm>
        </p:spPr>
        <p:txBody>
          <a:bodyPr/>
          <a:lstStyle>
            <a:lvl1pPr>
              <a:defRPr sz="2800">
                <a:solidFill>
                  <a:schemeClr val="accent4"/>
                </a:solidFill>
              </a:defRPr>
            </a:lvl1pPr>
            <a:lvl2pPr>
              <a:defRPr sz="2400">
                <a:solidFill>
                  <a:schemeClr val="accent4"/>
                </a:solidFill>
              </a:defRPr>
            </a:lvl2pPr>
            <a:lvl3pPr>
              <a:defRPr sz="2000">
                <a:solidFill>
                  <a:schemeClr val="accent4"/>
                </a:solidFill>
              </a:defRPr>
            </a:lvl3pPr>
            <a:lvl4pPr>
              <a:defRPr sz="1800">
                <a:solidFill>
                  <a:schemeClr val="accent4"/>
                </a:solidFill>
              </a:defRPr>
            </a:lvl4pPr>
            <a:lvl5pPr>
              <a:defRPr sz="1800">
                <a:solidFill>
                  <a:schemeClr val="accent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78985C-F9F2-4860-AA1F-8EE0E8417CD0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A87A05-60DF-4E9B-9F33-EC5D06380B9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accent4"/>
                </a:solidFill>
              </a:defRPr>
            </a:lvl1pPr>
            <a:lvl2pPr>
              <a:defRPr sz="2000">
                <a:solidFill>
                  <a:schemeClr val="accent4"/>
                </a:solidFill>
              </a:defRPr>
            </a:lvl2pPr>
            <a:lvl3pPr>
              <a:defRPr sz="1800">
                <a:solidFill>
                  <a:schemeClr val="accent4"/>
                </a:solidFill>
              </a:defRPr>
            </a:lvl3pPr>
            <a:lvl4pPr>
              <a:defRPr sz="1600">
                <a:solidFill>
                  <a:schemeClr val="accent4"/>
                </a:solidFill>
              </a:defRPr>
            </a:lvl4pPr>
            <a:lvl5pPr>
              <a:defRPr sz="1600">
                <a:solidFill>
                  <a:schemeClr val="accent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accent4"/>
                </a:solidFill>
              </a:defRPr>
            </a:lvl1pPr>
            <a:lvl2pPr>
              <a:defRPr sz="2000">
                <a:solidFill>
                  <a:schemeClr val="accent4"/>
                </a:solidFill>
              </a:defRPr>
            </a:lvl2pPr>
            <a:lvl3pPr>
              <a:defRPr sz="1800">
                <a:solidFill>
                  <a:schemeClr val="accent4"/>
                </a:solidFill>
              </a:defRPr>
            </a:lvl3pPr>
            <a:lvl4pPr>
              <a:defRPr sz="1600">
                <a:solidFill>
                  <a:schemeClr val="accent4"/>
                </a:solidFill>
              </a:defRPr>
            </a:lvl4pPr>
            <a:lvl5pPr>
              <a:defRPr sz="1600">
                <a:solidFill>
                  <a:schemeClr val="accent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A1AD83-92F5-4E0F-9C6B-63E014E6D4ED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4468D-A445-467D-8BDB-7B437CCC178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9BA26A-A9FC-493A-967B-CA3680D15388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83451A-665C-4B28-A5CF-6D04A759056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FAFE2D-578E-4D39-815D-5EF2757D200D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A81F07-5310-4D74-9E1D-BDE9E5F3BD4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accent4"/>
                </a:solidFill>
              </a:defRPr>
            </a:lvl1pPr>
            <a:lvl2pPr>
              <a:defRPr sz="2800">
                <a:solidFill>
                  <a:schemeClr val="accent4"/>
                </a:solidFill>
              </a:defRPr>
            </a:lvl2pPr>
            <a:lvl3pPr>
              <a:defRPr sz="2400">
                <a:solidFill>
                  <a:schemeClr val="accent4"/>
                </a:solidFill>
              </a:defRPr>
            </a:lvl3pPr>
            <a:lvl4pPr>
              <a:defRPr sz="2000">
                <a:solidFill>
                  <a:schemeClr val="accent4"/>
                </a:solidFill>
              </a:defRPr>
            </a:lvl4pPr>
            <a:lvl5pPr>
              <a:defRPr sz="2000">
                <a:solidFill>
                  <a:schemeClr val="accent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63FF4-6248-4137-8E0D-01BED42FA79B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026E08-CFFA-40AC-9B5D-6ED0A9B6885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4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0336C3-E74D-4A01-962E-D9E46A604890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7D0635-BFE0-4443-95A6-96F2690AD13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6781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400">
                <a:latin typeface="Times New Roman" pitchFamily="18" charset="0"/>
              </a:defRPr>
            </a:lvl1pPr>
          </a:lstStyle>
          <a:p>
            <a:fld id="{517D68E0-3139-4D31-9678-BF5E9A63B5EB}" type="datetimeFigureOut">
              <a:rPr lang="en-US"/>
              <a:pPr/>
              <a:t>12/23/2014</a:t>
            </a:fld>
            <a:endParaRPr lang="en-US" dirty="0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1" sz="14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>
                <a:latin typeface="Times New Roman" pitchFamily="18" charset="0"/>
              </a:defRPr>
            </a:lvl1pPr>
          </a:lstStyle>
          <a:p>
            <a:fld id="{F9D7BE8E-9176-4089-B894-E928AD5D6881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51" r:id="rId13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aseline="0">
          <a:solidFill>
            <a:schemeClr val="accent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 baseline="0">
          <a:solidFill>
            <a:schemeClr val="accent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600" baseline="0">
          <a:solidFill>
            <a:schemeClr val="accent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baseline="0">
          <a:solidFill>
            <a:schemeClr val="accent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 baseline="0">
          <a:solidFill>
            <a:schemeClr val="accent4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 baseline="0">
          <a:solidFill>
            <a:schemeClr val="accent4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09600"/>
            <a:ext cx="7772400" cy="2362200"/>
          </a:xfrm>
          <a:solidFill>
            <a:schemeClr val="bg1">
              <a:lumMod val="95000"/>
            </a:schemeClr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What Every Serious Christian Should Know About Judaism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429000"/>
            <a:ext cx="6400800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Rabbi Michael </a:t>
            </a:r>
            <a:r>
              <a:rPr lang="en-US" sz="3200" dirty="0" err="1" smtClean="0">
                <a:latin typeface="Aharoni" pitchFamily="2" charset="-79"/>
                <a:cs typeface="Aharoni" pitchFamily="2" charset="-79"/>
              </a:rPr>
              <a:t>Lotker</a:t>
            </a:r>
            <a:endParaRPr lang="en-US" sz="3200" dirty="0" smtClean="0">
              <a:latin typeface="Aharoni" pitchFamily="2" charset="-79"/>
              <a:cs typeface="Aharoni" pitchFamily="2" charset="-79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Community Rabbi,</a:t>
            </a:r>
          </a:p>
          <a:p>
            <a:pPr eaLnBrk="1" hangingPunct="1">
              <a:lnSpc>
                <a:spcPct val="80000"/>
              </a:lnSpc>
            </a:pP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The Jewish Federation of Ventura County</a:t>
            </a:r>
          </a:p>
          <a:p>
            <a:pPr eaLnBrk="1" hangingPunct="1">
              <a:lnSpc>
                <a:spcPct val="80000"/>
              </a:lnSpc>
            </a:pPr>
            <a:endParaRPr lang="en-US" sz="1800" dirty="0" smtClean="0">
              <a:latin typeface="Aharoni" pitchFamily="2" charset="-79"/>
              <a:cs typeface="Aharoni" pitchFamily="2" charset="-79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Camarillo, California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7924800" cy="1066800"/>
          </a:xfrm>
        </p:spPr>
        <p:txBody>
          <a:bodyPr/>
          <a:lstStyle/>
          <a:p>
            <a:r>
              <a:rPr lang="en-US" b="1" dirty="0" smtClean="0"/>
              <a:t>Judaism and Jesus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52575"/>
            <a:ext cx="2914650" cy="374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5562600"/>
            <a:ext cx="86868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dirty="0" smtClean="0"/>
              <a:t>Why Don’t Jews Accept Jesus as the Messiah?</a:t>
            </a:r>
            <a:endParaRPr lang="en-US" sz="29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7924800" cy="1066800"/>
          </a:xfrm>
        </p:spPr>
        <p:txBody>
          <a:bodyPr/>
          <a:lstStyle/>
          <a:p>
            <a:r>
              <a:rPr lang="en-US" b="1" dirty="0" smtClean="0"/>
              <a:t>The Word “Messiah”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6300" y="1676400"/>
            <a:ext cx="7543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English “Messiah” is a translation of the Hebrew “</a:t>
            </a:r>
            <a:r>
              <a:rPr lang="en-US" sz="2800" i="1" dirty="0" err="1" smtClean="0"/>
              <a:t>Mashiach</a:t>
            </a:r>
            <a:r>
              <a:rPr lang="en-US" sz="2800" dirty="0" smtClean="0"/>
              <a:t>”</a:t>
            </a:r>
            <a:r>
              <a:rPr lang="en-US" sz="2800" dirty="0"/>
              <a:t> </a:t>
            </a:r>
            <a:r>
              <a:rPr lang="en-US" sz="3200" b="1" dirty="0"/>
              <a:t>[</a:t>
            </a:r>
            <a:r>
              <a:rPr lang="en-US" sz="3200" b="1" dirty="0" err="1">
                <a:latin typeface="AshknazG" pitchFamily="2" charset="2"/>
              </a:rPr>
              <a:t>jhan</a:t>
            </a:r>
            <a:r>
              <a:rPr lang="en-US" sz="3200" b="1" dirty="0" smtClean="0">
                <a:latin typeface="AshknazG" pitchFamily="2" charset="2"/>
              </a:rPr>
              <a:t>] </a:t>
            </a:r>
            <a:endParaRPr lang="en-US" sz="32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i="1" dirty="0" err="1" smtClean="0"/>
              <a:t>Mashiach</a:t>
            </a:r>
            <a:r>
              <a:rPr lang="en-US" sz="2800" dirty="0" smtClean="0"/>
              <a:t> means “anointed.”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800" dirty="0" smtClean="0"/>
              <a:t>Kings of Israel were anointed by pouring holy oil on their heads.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When the Hebrew Bible was translated into Greek (about 200 BCE), the Hebrew </a:t>
            </a:r>
            <a:r>
              <a:rPr lang="en-US" sz="2800" i="1" dirty="0" err="1" smtClean="0"/>
              <a:t>Mashiach</a:t>
            </a:r>
            <a:r>
              <a:rPr lang="en-US" sz="2800" dirty="0" smtClean="0"/>
              <a:t> became the Greek “</a:t>
            </a:r>
            <a:r>
              <a:rPr lang="en-US" sz="2800" i="1" dirty="0" smtClean="0"/>
              <a:t>Christos</a:t>
            </a:r>
            <a:r>
              <a:rPr lang="en-US" sz="2800" dirty="0" smtClean="0"/>
              <a:t>” </a:t>
            </a:r>
            <a:r>
              <a:rPr lang="en-US" sz="2800" b="1" dirty="0" smtClean="0"/>
              <a:t>[</a:t>
            </a:r>
            <a:r>
              <a:rPr lang="el-GR" sz="2800" b="1" dirty="0" smtClean="0"/>
              <a:t>Χριστός</a:t>
            </a:r>
            <a:r>
              <a:rPr lang="en-US" sz="2800" b="1" dirty="0" smtClean="0"/>
              <a:t>].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The Greek </a:t>
            </a:r>
            <a:r>
              <a:rPr lang="en-US" sz="2800" i="1" dirty="0" smtClean="0"/>
              <a:t>Christos</a:t>
            </a:r>
            <a:r>
              <a:rPr lang="en-US" sz="2800" dirty="0" smtClean="0"/>
              <a:t> gives rise to the English “Christ.”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4017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7924800" cy="1066800"/>
          </a:xfrm>
        </p:spPr>
        <p:txBody>
          <a:bodyPr/>
          <a:lstStyle/>
          <a:p>
            <a:r>
              <a:rPr lang="en-US" b="1" dirty="0" smtClean="0"/>
              <a:t>Jewish Understanding of Messiah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6300" y="1676400"/>
            <a:ext cx="7962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Fully Human and Only Human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A Political and/or Military Ruler like King David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Not God in any sense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Not the son of God in any sense beyond the idea that we are all children of God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Not connected with redemption of sin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Only we can atone for our sins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For sins against God, God forgives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For sins against others, God cannot forgive unless the person offended forgives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Messiah not at the heart of Judaism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211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915400" cy="1066800"/>
          </a:xfrm>
        </p:spPr>
        <p:txBody>
          <a:bodyPr/>
          <a:lstStyle/>
          <a:p>
            <a:r>
              <a:rPr lang="en-US" b="1" dirty="0" smtClean="0"/>
              <a:t>Jewish Prophecies Concerning Messiah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6300" y="1676400"/>
            <a:ext cx="7962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A time of peace on earth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Peace among people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Peace among animals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All the world will come to know the one God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Details unresolved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Mystics see the time as supernatural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Rationalists believe that </a:t>
            </a:r>
            <a:r>
              <a:rPr lang="en-US" sz="2800" i="1" u="sng" dirty="0" smtClean="0"/>
              <a:t>we</a:t>
            </a:r>
            <a:r>
              <a:rPr lang="en-US" sz="2800" dirty="0" smtClean="0"/>
              <a:t> will do the work to make the world perfect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Many believe in a Messianic Age rather than an individual Messiah.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70119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458200" cy="1066800"/>
          </a:xfrm>
        </p:spPr>
        <p:txBody>
          <a:bodyPr/>
          <a:lstStyle/>
          <a:p>
            <a:r>
              <a:rPr lang="en-US" b="1" dirty="0" smtClean="0"/>
              <a:t>My “Has the Messiah Come?” Test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595021"/>
            <a:ext cx="3276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Read the LA Times cover to cover every day for a month.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If there’s no story of war, or hatred or hunger or disease, the Messianic Age may be here!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905000"/>
            <a:ext cx="3276600" cy="439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385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1066800"/>
          </a:xfrm>
        </p:spPr>
        <p:txBody>
          <a:bodyPr/>
          <a:lstStyle/>
          <a:p>
            <a:r>
              <a:rPr lang="en-US" sz="3300" b="1" dirty="0" smtClean="0"/>
              <a:t>Why Don’t Jews Accept Jesus As Messiah?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595021"/>
            <a:ext cx="8153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No world peace, no Messiah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The Second Coming not a Jewish idea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The larger issue is whether Jesus is God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The idea of God taking human form, suffering with us and dying for our sins is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2800" dirty="0" smtClean="0"/>
              <a:t>Beautiful and inspiring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2800" dirty="0" smtClean="0"/>
              <a:t>But not Jewish!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This is why I can have great respect for Christianity but less sympathy for “Jews for Jesus” and “Messianic Jews”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issue is not “Who was Jesus” but “ Who is God.”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72904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10600" cy="1066800"/>
          </a:xfrm>
        </p:spPr>
        <p:txBody>
          <a:bodyPr/>
          <a:lstStyle/>
          <a:p>
            <a:r>
              <a:rPr lang="en-US" sz="3400" b="1" dirty="0" smtClean="0"/>
              <a:t>A Religion of Commandments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595021"/>
            <a:ext cx="8153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Hebrew for Commandment = </a:t>
            </a:r>
            <a:r>
              <a:rPr lang="en-US" sz="2800" i="1" dirty="0" smtClean="0"/>
              <a:t>Mitzvah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i="1" dirty="0" smtClean="0"/>
              <a:t>Bar/Bat Mitzvah </a:t>
            </a:r>
            <a:r>
              <a:rPr lang="en-US" sz="2800" dirty="0" smtClean="0"/>
              <a:t>is someone obligated to observe commandments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Not just the big 10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613 commandments in the Torah alone!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Love thy neighbor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No pork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Paying wages to day laborers each day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402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10600" cy="1066800"/>
          </a:xfrm>
        </p:spPr>
        <p:txBody>
          <a:bodyPr/>
          <a:lstStyle/>
          <a:p>
            <a:r>
              <a:rPr lang="en-US" sz="3400" b="1" dirty="0" smtClean="0"/>
              <a:t>How Many Commandments?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595021"/>
            <a:ext cx="8153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613 in the Torah [1st 5 Books of Bible]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The Rabbis of the Talmud add 1000s more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Against mixing milk and meat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Kosher slaughtering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Shabbat candles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Bar/Bat Mitzvahs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Hanukkah candles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Detailed rules for Passover Seders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Daily prayers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68274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10600" cy="1066800"/>
          </a:xfrm>
        </p:spPr>
        <p:txBody>
          <a:bodyPr/>
          <a:lstStyle/>
          <a:p>
            <a:r>
              <a:rPr lang="en-US" sz="3400" b="1" dirty="0" smtClean="0"/>
              <a:t>Jewish Movements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595021"/>
            <a:ext cx="8153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Orthodox:  </a:t>
            </a:r>
            <a:r>
              <a:rPr lang="en-US" sz="2800" dirty="0" smtClean="0"/>
              <a:t>All Jewish law unchanging &amp; binding on all Jews.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Hasidic &amp; </a:t>
            </a:r>
            <a:r>
              <a:rPr lang="en-US" sz="2800" dirty="0" err="1" smtClean="0"/>
              <a:t>Chabad</a:t>
            </a:r>
            <a:r>
              <a:rPr lang="en-US" sz="2800" dirty="0" smtClean="0"/>
              <a:t> are well known examples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Conservative:  </a:t>
            </a:r>
            <a:r>
              <a:rPr lang="en-US" sz="2800" dirty="0" smtClean="0"/>
              <a:t>All Jewish law binding on all Jews but laws change with the times.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Example: OK to drive to synagogue on Shabbat.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Reform:  </a:t>
            </a:r>
            <a:r>
              <a:rPr lang="en-US" sz="2800" dirty="0" smtClean="0"/>
              <a:t>Ethical Jewish laws binding but ritual laws (head coverings, kosher laws, Sabbath observance) should be studied and each individual decides if s/he hears God’s voice.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3540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33400" y="1447800"/>
            <a:ext cx="3810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 baseline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600" baseline="0">
                <a:solidFill>
                  <a:schemeClr val="accent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baseline="0">
                <a:solidFill>
                  <a:schemeClr val="accent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 baseline="0">
                <a:solidFill>
                  <a:schemeClr val="accent4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 baseline="0">
                <a:solidFill>
                  <a:schemeClr val="accent4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rgbClr val="000000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rgbClr val="000000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rgbClr val="000000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The Bible – First System of Ethics  &amp; Monotheism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Ten Commandments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Ideas like “Love thy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Neighbor as Yourself”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3200" b="1" dirty="0" err="1" smtClean="0">
                <a:solidFill>
                  <a:schemeClr val="tx1"/>
                </a:solidFill>
                <a:latin typeface="DavidD" pitchFamily="2" charset="2"/>
              </a:rPr>
              <a:t>lunf</a:t>
            </a:r>
            <a:r>
              <a:rPr lang="en-US" sz="3200" b="1" dirty="0" smtClean="0">
                <a:solidFill>
                  <a:schemeClr val="tx1"/>
                </a:solidFill>
                <a:latin typeface="DavidD" pitchFamily="2" charset="2"/>
              </a:rPr>
              <a:t>  </a:t>
            </a:r>
            <a:r>
              <a:rPr lang="en-US" sz="3200" b="1" dirty="0" err="1" smtClean="0">
                <a:solidFill>
                  <a:schemeClr val="tx1"/>
                </a:solidFill>
                <a:latin typeface="DavidD" pitchFamily="2" charset="2"/>
              </a:rPr>
              <a:t>lgrk</a:t>
            </a:r>
            <a:r>
              <a:rPr lang="en-US" sz="3200" b="1" dirty="0" smtClean="0">
                <a:solidFill>
                  <a:schemeClr val="tx1"/>
                </a:solidFill>
                <a:latin typeface="DavidD" pitchFamily="2" charset="2"/>
              </a:rPr>
              <a:t>  ,</a:t>
            </a:r>
            <a:r>
              <a:rPr lang="en-US" sz="3200" b="1" dirty="0" err="1" smtClean="0">
                <a:solidFill>
                  <a:schemeClr val="tx1"/>
                </a:solidFill>
                <a:latin typeface="DavidD" pitchFamily="2" charset="2"/>
              </a:rPr>
              <a:t>cvtu</a:t>
            </a:r>
            <a:endParaRPr lang="en-US" sz="3200" b="1" dirty="0" smtClean="0">
              <a:solidFill>
                <a:schemeClr val="tx1"/>
              </a:solidFill>
              <a:latin typeface="DavidD" pitchFamily="2" charset="2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Judeo Christian Heritage  founded on Jewish ideas  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7696200" cy="1066800"/>
          </a:xfrm>
        </p:spPr>
        <p:txBody>
          <a:bodyPr/>
          <a:lstStyle/>
          <a:p>
            <a:r>
              <a:rPr lang="en-US" b="1" dirty="0" smtClean="0"/>
              <a:t>Jewish Contributions to the World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4572000" y="1600200"/>
            <a:ext cx="4191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latin typeface="+mn-lt"/>
              </a:rPr>
              <a:t>740 Nobel Prizes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Between 1901 and 2004 - 156 are Jews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latin typeface="+mn-lt"/>
              </a:rPr>
              <a:t>Medicine – 29%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latin typeface="+mn-lt"/>
              </a:rPr>
              <a:t>Chemistry – 19%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latin typeface="+mn-lt"/>
              </a:rPr>
              <a:t>Economics – 38%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latin typeface="+mn-lt"/>
              </a:rPr>
              <a:t>Physics – 26%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latin typeface="+mn-lt"/>
              </a:rPr>
              <a:t>Peace – 10%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10399" y="6424225"/>
            <a:ext cx="19575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From Joseph </a:t>
            </a:r>
            <a:r>
              <a:rPr lang="en-US" sz="1200" dirty="0" err="1"/>
              <a:t>Sonnenblick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244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238500" y="1625595"/>
            <a:ext cx="26670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BIBLICAL JUDAISM</a:t>
            </a:r>
          </a:p>
          <a:p>
            <a:pPr algn="ctr"/>
            <a:endParaRPr lang="en-US" b="1" dirty="0"/>
          </a:p>
          <a:p>
            <a:pPr algn="ctr"/>
            <a:r>
              <a:rPr lang="en-US" dirty="0" smtClean="0"/>
              <a:t>Text:  The Hebrew Bible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3663950"/>
            <a:ext cx="3657600" cy="2362200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CHRISTIANITY</a:t>
            </a:r>
          </a:p>
          <a:p>
            <a:pPr algn="ctr"/>
            <a:endParaRPr lang="en-US" dirty="0"/>
          </a:p>
          <a:p>
            <a:r>
              <a:rPr lang="en-US" b="1" dirty="0" smtClean="0">
                <a:solidFill>
                  <a:srgbClr val="0070C0"/>
                </a:solidFill>
              </a:rPr>
              <a:t>Event:  </a:t>
            </a:r>
            <a:r>
              <a:rPr lang="en-US" dirty="0" smtClean="0"/>
              <a:t>Arrival of Jesus as God/Messiah/Redeemer of Sin </a:t>
            </a:r>
          </a:p>
          <a:p>
            <a:r>
              <a:rPr lang="en-US" dirty="0" smtClean="0"/>
              <a:t>(c 30 CE</a:t>
            </a:r>
            <a:r>
              <a:rPr lang="en-US" dirty="0"/>
              <a:t>	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Text:  </a:t>
            </a:r>
            <a:r>
              <a:rPr lang="en-US" dirty="0" smtClean="0"/>
              <a:t>The Hebrew Bible &amp; The New Testament</a:t>
            </a:r>
            <a:endParaRPr lang="en-US" dirty="0"/>
          </a:p>
        </p:txBody>
      </p:sp>
      <p:cxnSp>
        <p:nvCxnSpPr>
          <p:cNvPr id="4" name="Elbow Connector 3"/>
          <p:cNvCxnSpPr/>
          <p:nvPr/>
        </p:nvCxnSpPr>
        <p:spPr>
          <a:xfrm rot="10800000" flipV="1">
            <a:off x="2457450" y="3073395"/>
            <a:ext cx="2133600" cy="304802"/>
          </a:xfrm>
          <a:prstGeom prst="bentConnector3">
            <a:avLst>
              <a:gd name="adj1" fmla="val -446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rot="5400000">
            <a:off x="2298701" y="3505201"/>
            <a:ext cx="304798" cy="12700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029200" y="3663950"/>
            <a:ext cx="3657600" cy="2362200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RABBINIC JUDAISM</a:t>
            </a:r>
          </a:p>
          <a:p>
            <a:pPr algn="ctr"/>
            <a:endParaRPr lang="en-US" dirty="0"/>
          </a:p>
          <a:p>
            <a:r>
              <a:rPr lang="en-US" b="1" dirty="0" smtClean="0">
                <a:solidFill>
                  <a:srgbClr val="0070C0"/>
                </a:solidFill>
              </a:rPr>
              <a:t>Event:  </a:t>
            </a:r>
            <a:r>
              <a:rPr lang="en-US" dirty="0" smtClean="0"/>
              <a:t>Destruction of the 2</a:t>
            </a:r>
            <a:r>
              <a:rPr lang="en-US" baseline="30000" dirty="0" smtClean="0"/>
              <a:t>nd</a:t>
            </a:r>
            <a:r>
              <a:rPr lang="en-US" dirty="0" smtClean="0"/>
              <a:t> Temple (70 CE)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Text:  </a:t>
            </a:r>
            <a:r>
              <a:rPr lang="en-US" dirty="0" smtClean="0"/>
              <a:t>The Hebrew Bible &amp; The Mishna and Talmud.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591050" y="3359152"/>
            <a:ext cx="2266950" cy="1904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8" idx="0"/>
          </p:cNvCxnSpPr>
          <p:nvPr/>
        </p:nvCxnSpPr>
        <p:spPr>
          <a:xfrm>
            <a:off x="6858000" y="3378198"/>
            <a:ext cx="0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620000" cy="1066800"/>
          </a:xfrm>
        </p:spPr>
        <p:txBody>
          <a:bodyPr/>
          <a:lstStyle/>
          <a:p>
            <a:r>
              <a:rPr lang="en-US" b="1" dirty="0"/>
              <a:t>Relationship Between</a:t>
            </a:r>
            <a:br>
              <a:rPr lang="en-US" b="1" dirty="0"/>
            </a:br>
            <a:r>
              <a:rPr lang="en-US" b="1" dirty="0"/>
              <a:t>Christianity &amp; Modern Judaism</a:t>
            </a:r>
          </a:p>
        </p:txBody>
      </p:sp>
    </p:spTree>
    <p:extLst>
      <p:ext uri="{BB962C8B-B14F-4D97-AF65-F5344CB8AC3E}">
        <p14:creationId xmlns:p14="http://schemas.microsoft.com/office/powerpoint/2010/main" val="7189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077200" cy="685800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Want to Learn More?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35238"/>
            <a:ext cx="3105150" cy="460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6172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Paulist</a:t>
            </a:r>
            <a:r>
              <a:rPr lang="en-US" dirty="0" smtClean="0"/>
              <a:t> Press, 2004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981200"/>
            <a:ext cx="4932363" cy="385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63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On the Nature of Judaism</a:t>
            </a:r>
            <a:endParaRPr lang="en-US" b="1" dirty="0"/>
          </a:p>
        </p:txBody>
      </p:sp>
      <p:sp>
        <p:nvSpPr>
          <p:cNvPr id="4" name="Isosceles Triangle 3"/>
          <p:cNvSpPr/>
          <p:nvPr/>
        </p:nvSpPr>
        <p:spPr>
          <a:xfrm>
            <a:off x="2609850" y="1835150"/>
            <a:ext cx="3733800" cy="31242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24300" y="1244600"/>
            <a:ext cx="1104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God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162050" y="4636184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Torah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6353175" y="4636184"/>
            <a:ext cx="1428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Israel</a:t>
            </a:r>
            <a:endParaRPr lang="en-US" sz="3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92350"/>
            <a:ext cx="8413750" cy="458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058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Faith &amp; Works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r>
              <a:rPr lang="en-US" dirty="0" smtClean="0"/>
              <a:t>Emphasis on Judaism is Actions</a:t>
            </a:r>
          </a:p>
          <a:p>
            <a:pPr lvl="1"/>
            <a:r>
              <a:rPr lang="en-US" dirty="0" smtClean="0"/>
              <a:t>Commandments</a:t>
            </a:r>
          </a:p>
          <a:p>
            <a:pPr lvl="1"/>
            <a:r>
              <a:rPr lang="en-US" dirty="0" smtClean="0"/>
              <a:t>Jewish Law</a:t>
            </a:r>
          </a:p>
          <a:p>
            <a:pPr lvl="1"/>
            <a:r>
              <a:rPr lang="en-US" dirty="0" smtClean="0"/>
              <a:t>Faith is Important but Secondary</a:t>
            </a:r>
          </a:p>
          <a:p>
            <a:r>
              <a:rPr lang="en-US" dirty="0" smtClean="0"/>
              <a:t>Emphasis in Christianity is Faith</a:t>
            </a:r>
          </a:p>
          <a:p>
            <a:pPr lvl="1"/>
            <a:r>
              <a:rPr lang="en-US" dirty="0" smtClean="0"/>
              <a:t>Acceptance of Jesus</a:t>
            </a:r>
          </a:p>
          <a:p>
            <a:pPr lvl="1"/>
            <a:r>
              <a:rPr lang="en-US" dirty="0" smtClean="0"/>
              <a:t>But Faith Without Works is Dead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84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Jewish Peoplehood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48200"/>
          </a:xfrm>
        </p:spPr>
        <p:txBody>
          <a:bodyPr/>
          <a:lstStyle/>
          <a:p>
            <a:r>
              <a:rPr lang="en-US" dirty="0" smtClean="0"/>
              <a:t>In ancient times, one’s religion and nationality were the same.</a:t>
            </a:r>
          </a:p>
          <a:p>
            <a:pPr lvl="1"/>
            <a:r>
              <a:rPr lang="en-US" dirty="0" smtClean="0"/>
              <a:t>Romans worshiped Roman gods.</a:t>
            </a:r>
          </a:p>
          <a:p>
            <a:pPr lvl="1"/>
            <a:r>
              <a:rPr lang="en-US" dirty="0" smtClean="0"/>
              <a:t>Egyptians worshiped Egyptian gods.</a:t>
            </a:r>
          </a:p>
          <a:p>
            <a:pPr lvl="1"/>
            <a:r>
              <a:rPr lang="en-US" dirty="0" smtClean="0"/>
              <a:t>Greeks worshiped Greek gods.</a:t>
            </a:r>
          </a:p>
          <a:p>
            <a:pPr lvl="1"/>
            <a:r>
              <a:rPr lang="en-US" dirty="0" smtClean="0"/>
              <a:t>And Israelites worshiped the Israelite God.</a:t>
            </a:r>
          </a:p>
          <a:p>
            <a:r>
              <a:rPr lang="en-US" dirty="0" smtClean="0"/>
              <a:t>Judaism is the sole survivor of this system.</a:t>
            </a:r>
          </a:p>
          <a:p>
            <a:pPr lvl="1"/>
            <a:r>
              <a:rPr lang="en-US" dirty="0" smtClean="0"/>
              <a:t>Not every Jew is an Israeli.</a:t>
            </a:r>
          </a:p>
          <a:p>
            <a:pPr lvl="1"/>
            <a:r>
              <a:rPr lang="en-US" dirty="0" smtClean="0"/>
              <a:t>But every Jew is a member of </a:t>
            </a:r>
            <a:r>
              <a:rPr lang="en-US" i="1" dirty="0" smtClean="0"/>
              <a:t>Am </a:t>
            </a:r>
            <a:r>
              <a:rPr lang="en-US" i="1" dirty="0" err="1" smtClean="0"/>
              <a:t>Yisrael</a:t>
            </a:r>
            <a:r>
              <a:rPr lang="en-US" dirty="0" smtClean="0"/>
              <a:t>, the people Israel.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30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Who Is a Jew?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48200"/>
          </a:xfrm>
        </p:spPr>
        <p:txBody>
          <a:bodyPr/>
          <a:lstStyle/>
          <a:p>
            <a:r>
              <a:rPr lang="en-US" dirty="0" smtClean="0"/>
              <a:t>Biblical:  Goes with Father’s line.</a:t>
            </a:r>
          </a:p>
          <a:p>
            <a:pPr lvl="1"/>
            <a:r>
              <a:rPr lang="en-US" dirty="0" smtClean="0"/>
              <a:t>Joseph marries daughter of Egyptian priest.</a:t>
            </a:r>
          </a:p>
          <a:p>
            <a:pPr lvl="1"/>
            <a:r>
              <a:rPr lang="en-US" dirty="0" smtClean="0"/>
              <a:t>His sons become heads of tribes.</a:t>
            </a:r>
          </a:p>
          <a:p>
            <a:r>
              <a:rPr lang="en-US" dirty="0" smtClean="0"/>
              <a:t>Talmudic (&amp; Current Traditional Law)</a:t>
            </a:r>
          </a:p>
          <a:p>
            <a:pPr lvl="1"/>
            <a:r>
              <a:rPr lang="en-US" dirty="0" smtClean="0"/>
              <a:t>You are Jewish if your mother is Jewish.</a:t>
            </a:r>
          </a:p>
          <a:p>
            <a:pPr lvl="1"/>
            <a:r>
              <a:rPr lang="en-US" dirty="0" smtClean="0"/>
              <a:t>Your beliefs don’t matter.</a:t>
            </a:r>
          </a:p>
          <a:p>
            <a:r>
              <a:rPr lang="en-US" dirty="0" smtClean="0"/>
              <a:t>But anyone can convert to Judaism (although converts are not sought).</a:t>
            </a:r>
          </a:p>
          <a:p>
            <a:r>
              <a:rPr lang="en-US" dirty="0" smtClean="0"/>
              <a:t>Reform Position:  Child of Jewish father or mother is Jewish if raised </a:t>
            </a:r>
            <a:r>
              <a:rPr lang="en-US" dirty="0" err="1" smtClean="0"/>
              <a:t>Jewishly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98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686800" cy="1066800"/>
          </a:xfrm>
        </p:spPr>
        <p:txBody>
          <a:bodyPr/>
          <a:lstStyle/>
          <a:p>
            <a:pPr eaLnBrk="1" hangingPunct="1"/>
            <a:r>
              <a:rPr lang="en-US" b="1" dirty="0" smtClean="0"/>
              <a:t>Jewish Sacred Texts Beyond the Bible</a:t>
            </a: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3000" y="990600"/>
            <a:ext cx="9225206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77000" y="6381035"/>
            <a:ext cx="24288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* Approximate Dates of Canonization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6840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458200" cy="1066800"/>
          </a:xfrm>
        </p:spPr>
        <p:txBody>
          <a:bodyPr/>
          <a:lstStyle/>
          <a:p>
            <a:pPr eaLnBrk="1" hangingPunct="1"/>
            <a:r>
              <a:rPr lang="en-US" b="1" dirty="0" smtClean="0"/>
              <a:t>The Sabbath in the Torah: Exodus 20</a:t>
            </a:r>
            <a:endParaRPr lang="en-US" sz="2800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3810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20:8</a:t>
            </a:r>
            <a:r>
              <a:rPr lang="en-US" dirty="0" smtClean="0"/>
              <a:t> Remember </a:t>
            </a:r>
            <a:r>
              <a:rPr lang="en-US" dirty="0"/>
              <a:t>the S</a:t>
            </a:r>
            <a:r>
              <a:rPr lang="en-US" dirty="0" smtClean="0"/>
              <a:t>abbath </a:t>
            </a:r>
            <a:r>
              <a:rPr lang="en-US" dirty="0"/>
              <a:t>day, to keep it holy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20:9</a:t>
            </a:r>
            <a:r>
              <a:rPr lang="en-US" dirty="0" smtClean="0"/>
              <a:t> Six </a:t>
            </a:r>
            <a:r>
              <a:rPr lang="en-US" dirty="0"/>
              <a:t>days shalt thou </a:t>
            </a:r>
            <a:r>
              <a:rPr lang="en-US" dirty="0" smtClean="0"/>
              <a:t>labor</a:t>
            </a:r>
            <a:r>
              <a:rPr lang="en-US" dirty="0"/>
              <a:t>, and do all thy work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 smtClean="0"/>
              <a:t>20:10</a:t>
            </a:r>
            <a:r>
              <a:rPr lang="en-US" dirty="0" smtClean="0"/>
              <a:t> But </a:t>
            </a:r>
            <a:r>
              <a:rPr lang="en-US" dirty="0"/>
              <a:t>the seventh day </a:t>
            </a:r>
            <a:r>
              <a:rPr lang="en-US" i="1" dirty="0"/>
              <a:t>is</a:t>
            </a:r>
            <a:r>
              <a:rPr lang="en-US" dirty="0"/>
              <a:t> the </a:t>
            </a:r>
            <a:r>
              <a:rPr lang="en-US" dirty="0" err="1"/>
              <a:t>sabbath</a:t>
            </a:r>
            <a:r>
              <a:rPr lang="en-US" dirty="0"/>
              <a:t> of the LORD thy God: </a:t>
            </a:r>
            <a:r>
              <a:rPr lang="en-US" i="1" dirty="0"/>
              <a:t>in it</a:t>
            </a:r>
            <a:r>
              <a:rPr lang="en-US" dirty="0"/>
              <a:t> thou shalt not do any work, thou, nor thy son, nor thy daughter, thy manservant, nor thy maidservant, nor thy cattle, nor thy stranger that </a:t>
            </a:r>
            <a:r>
              <a:rPr lang="en-US" i="1" dirty="0"/>
              <a:t>is</a:t>
            </a:r>
            <a:r>
              <a:rPr lang="en-US" dirty="0"/>
              <a:t> within thy gates</a:t>
            </a:r>
            <a:r>
              <a:rPr lang="en-US" dirty="0" smtClean="0"/>
              <a:t>: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5334000"/>
            <a:ext cx="883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4000" b="1" dirty="0"/>
              <a:t>But how </a:t>
            </a:r>
            <a:r>
              <a:rPr lang="en-US" sz="4000" b="1" dirty="0" smtClean="0"/>
              <a:t>does God define work?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46435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382000" cy="1066800"/>
          </a:xfrm>
        </p:spPr>
        <p:txBody>
          <a:bodyPr/>
          <a:lstStyle/>
          <a:p>
            <a:pPr eaLnBrk="1" hangingPunct="1"/>
            <a:r>
              <a:rPr lang="en-US" b="1" dirty="0" smtClean="0"/>
              <a:t>The Sabbath in the Mishna &amp; Talmud</a:t>
            </a:r>
            <a:endParaRPr lang="en-US" sz="2800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724400"/>
          </a:xfrm>
        </p:spPr>
        <p:txBody>
          <a:bodyPr/>
          <a:lstStyle/>
          <a:p>
            <a:r>
              <a:rPr lang="en-US" sz="2000" b="1" dirty="0" smtClean="0"/>
              <a:t>MISHNAH (Shabbat 2:2) </a:t>
            </a:r>
            <a:r>
              <a:rPr lang="en-US" sz="2000" dirty="0" smtClean="0"/>
              <a:t>The primary </a:t>
            </a:r>
            <a:r>
              <a:rPr lang="en-US" sz="2000" dirty="0" err="1" smtClean="0"/>
              <a:t>labours</a:t>
            </a:r>
            <a:r>
              <a:rPr lang="en-US" sz="2000" dirty="0" smtClean="0"/>
              <a:t> are forty less one, [viz.:] Sowing, </a:t>
            </a:r>
            <a:r>
              <a:rPr lang="en-US" sz="2000" dirty="0" err="1" smtClean="0"/>
              <a:t>ploughing</a:t>
            </a:r>
            <a:r>
              <a:rPr lang="en-US" sz="2000" dirty="0" smtClean="0"/>
              <a:t>, reaping, binding sheaves, threshing, winnowing, selecting, grinding, sifting, kneading, baking, shearing wool, bleaching, hackling, dyeing, spinning, stretching the threads, the making of two meshes, weaving two threads, dividing two threads, tying [knotting] and untying, sewing two stitches, tearing in order to sew two stitches, capturing a deer, slaughtering, or flaying, or salting it, curing its hide, scraping it [of its hair], cutting it up, writing two letters, erasing in order to write two letters [over the erasure], building, pulling down, extinguishing, kindling, striking with a hammer, [and] carrying out from one domain to another: these are the forty primary </a:t>
            </a:r>
            <a:r>
              <a:rPr lang="en-US" sz="2000" dirty="0" err="1" smtClean="0"/>
              <a:t>labours</a:t>
            </a:r>
            <a:r>
              <a:rPr lang="en-US" sz="2000" dirty="0" smtClean="0"/>
              <a:t> less one.</a:t>
            </a:r>
          </a:p>
          <a:p>
            <a:r>
              <a:rPr lang="en-US" sz="2000" b="1" dirty="0" smtClean="0"/>
              <a:t>GEMARA (Shabbat 73b) </a:t>
            </a:r>
            <a:r>
              <a:rPr lang="en-US" sz="2000" dirty="0"/>
              <a:t>Why state the number? — Said R. </a:t>
            </a:r>
            <a:r>
              <a:rPr lang="en-US" sz="2000" dirty="0" err="1"/>
              <a:t>Johanan</a:t>
            </a:r>
            <a:r>
              <a:rPr lang="en-US" sz="2000" dirty="0"/>
              <a:t>: [To teach] that if one performs them all in one state of unawareness, he is liable on account of each separately.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8939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ewishHeritageMonth">
  <a:themeElements>
    <a:clrScheme name="AsianPacAmerHerMonth_TP10131490 6">
      <a:dk1>
        <a:srgbClr val="000000"/>
      </a:dk1>
      <a:lt1>
        <a:srgbClr val="FFFFFF"/>
      </a:lt1>
      <a:dk2>
        <a:srgbClr val="000000"/>
      </a:dk2>
      <a:lt2>
        <a:srgbClr val="996633"/>
      </a:lt2>
      <a:accent1>
        <a:srgbClr val="CC9900"/>
      </a:accent1>
      <a:accent2>
        <a:srgbClr val="FFE28F"/>
      </a:accent2>
      <a:accent3>
        <a:srgbClr val="FFFFFF"/>
      </a:accent3>
      <a:accent4>
        <a:srgbClr val="000000"/>
      </a:accent4>
      <a:accent5>
        <a:srgbClr val="E2CAAA"/>
      </a:accent5>
      <a:accent6>
        <a:srgbClr val="E7CD81"/>
      </a:accent6>
      <a:hlink>
        <a:srgbClr val="996633"/>
      </a:hlink>
      <a:folHlink>
        <a:srgbClr val="FF9900"/>
      </a:folHlink>
    </a:clrScheme>
    <a:fontScheme name="AsianPacAmerHerMonth_TP10131490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sianPacAmerHerMonth_TP10131490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ianPacAmerHerMonth_TP10131490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ianPacAmerHerMonth_TP1013149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ianPacAmerHerMonth_TP10131490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ianPacAmerHerMonth_TP10131490 5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CB7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D6A6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ianPacAmerHerMonth_TP10131490 6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28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CD81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E1681A3-B225-4DD6-8460-22C01495A72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JewishHeritageMonth</Template>
  <TotalTime>11279</TotalTime>
  <Words>1090</Words>
  <Application>Microsoft Office PowerPoint</Application>
  <PresentationFormat>On-screen Show (4:3)</PresentationFormat>
  <Paragraphs>153</Paragraphs>
  <Slides>20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JewishHeritageMonth</vt:lpstr>
      <vt:lpstr>What Every Serious Christian Should Know About Judaism</vt:lpstr>
      <vt:lpstr>Relationship Between Christianity &amp; Modern Judaism</vt:lpstr>
      <vt:lpstr>On the Nature of Judaism</vt:lpstr>
      <vt:lpstr>Faith &amp; Works</vt:lpstr>
      <vt:lpstr>Jewish Peoplehood</vt:lpstr>
      <vt:lpstr>Who Is a Jew?</vt:lpstr>
      <vt:lpstr>Jewish Sacred Texts Beyond the Bible</vt:lpstr>
      <vt:lpstr>The Sabbath in the Torah: Exodus 20</vt:lpstr>
      <vt:lpstr>The Sabbath in the Mishna &amp; Talmud</vt:lpstr>
      <vt:lpstr>Judaism and Jesus</vt:lpstr>
      <vt:lpstr>The Word “Messiah”</vt:lpstr>
      <vt:lpstr>Jewish Understanding of Messiah</vt:lpstr>
      <vt:lpstr>Jewish Prophecies Concerning Messiah</vt:lpstr>
      <vt:lpstr>My “Has the Messiah Come?” Test</vt:lpstr>
      <vt:lpstr>Why Don’t Jews Accept Jesus As Messiah?</vt:lpstr>
      <vt:lpstr>A Religion of Commandments</vt:lpstr>
      <vt:lpstr>How Many Commandments?</vt:lpstr>
      <vt:lpstr>Jewish Movements</vt:lpstr>
      <vt:lpstr>Jewish Contributions to the World</vt:lpstr>
      <vt:lpstr>Want to Learn More?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Every Serious Christian Should Know About Judaism</dc:title>
  <dc:creator>Mike</dc:creator>
  <cp:lastModifiedBy>Michael Lotker</cp:lastModifiedBy>
  <cp:revision>80</cp:revision>
  <cp:lastPrinted>2014-12-24T02:38:06Z</cp:lastPrinted>
  <dcterms:created xsi:type="dcterms:W3CDTF">2012-01-11T23:51:52Z</dcterms:created>
  <dcterms:modified xsi:type="dcterms:W3CDTF">2014-12-24T02:43:31Z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TC102308681033</vt:lpwstr>
  </property>
</Properties>
</file>